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A886-F4A9-4794-B5A5-D26D9A7732EA}" type="datetimeFigureOut">
              <a:rPr lang="es-AR" smtClean="0"/>
              <a:t>2/8/2024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35A78F5-2A7E-4210-A209-7C04A733815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00995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A886-F4A9-4794-B5A5-D26D9A7732EA}" type="datetimeFigureOut">
              <a:rPr lang="es-AR" smtClean="0"/>
              <a:t>2/8/2024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35A78F5-2A7E-4210-A209-7C04A733815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3237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A886-F4A9-4794-B5A5-D26D9A7732EA}" type="datetimeFigureOut">
              <a:rPr lang="es-AR" smtClean="0"/>
              <a:t>2/8/2024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35A78F5-2A7E-4210-A209-7C04A733815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34750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A886-F4A9-4794-B5A5-D26D9A7732EA}" type="datetimeFigureOut">
              <a:rPr lang="es-AR" smtClean="0"/>
              <a:t>2/8/2024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35A78F5-2A7E-4210-A209-7C04A733815D}" type="slidenum">
              <a:rPr lang="es-AR" smtClean="0"/>
              <a:t>‹Nº›</a:t>
            </a:fld>
            <a:endParaRPr lang="es-AR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3252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A886-F4A9-4794-B5A5-D26D9A7732EA}" type="datetimeFigureOut">
              <a:rPr lang="es-AR" smtClean="0"/>
              <a:t>2/8/2024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35A78F5-2A7E-4210-A209-7C04A733815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797295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A886-F4A9-4794-B5A5-D26D9A7732EA}" type="datetimeFigureOut">
              <a:rPr lang="es-AR" smtClean="0"/>
              <a:t>2/8/2024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78F5-2A7E-4210-A209-7C04A733815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746701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A886-F4A9-4794-B5A5-D26D9A7732EA}" type="datetimeFigureOut">
              <a:rPr lang="es-AR" smtClean="0"/>
              <a:t>2/8/2024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78F5-2A7E-4210-A209-7C04A733815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40920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A886-F4A9-4794-B5A5-D26D9A7732EA}" type="datetimeFigureOut">
              <a:rPr lang="es-AR" smtClean="0"/>
              <a:t>2/8/2024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78F5-2A7E-4210-A209-7C04A733815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76171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9E1A886-F4A9-4794-B5A5-D26D9A7732EA}" type="datetimeFigureOut">
              <a:rPr lang="es-AR" smtClean="0"/>
              <a:t>2/8/2024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35A78F5-2A7E-4210-A209-7C04A733815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970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A886-F4A9-4794-B5A5-D26D9A7732EA}" type="datetimeFigureOut">
              <a:rPr lang="es-AR" smtClean="0"/>
              <a:t>2/8/2024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78F5-2A7E-4210-A209-7C04A733815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232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A886-F4A9-4794-B5A5-D26D9A7732EA}" type="datetimeFigureOut">
              <a:rPr lang="es-AR" smtClean="0"/>
              <a:t>2/8/2024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35A78F5-2A7E-4210-A209-7C04A733815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36871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A886-F4A9-4794-B5A5-D26D9A7732EA}" type="datetimeFigureOut">
              <a:rPr lang="es-AR" smtClean="0"/>
              <a:t>2/8/2024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78F5-2A7E-4210-A209-7C04A733815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71864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A886-F4A9-4794-B5A5-D26D9A7732EA}" type="datetimeFigureOut">
              <a:rPr lang="es-AR" smtClean="0"/>
              <a:t>2/8/2024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78F5-2A7E-4210-A209-7C04A733815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09294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A886-F4A9-4794-B5A5-D26D9A7732EA}" type="datetimeFigureOut">
              <a:rPr lang="es-AR" smtClean="0"/>
              <a:t>2/8/2024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78F5-2A7E-4210-A209-7C04A733815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71643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A886-F4A9-4794-B5A5-D26D9A7732EA}" type="datetimeFigureOut">
              <a:rPr lang="es-AR" smtClean="0"/>
              <a:t>2/8/2024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78F5-2A7E-4210-A209-7C04A733815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64623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A886-F4A9-4794-B5A5-D26D9A7732EA}" type="datetimeFigureOut">
              <a:rPr lang="es-AR" smtClean="0"/>
              <a:t>2/8/2024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78F5-2A7E-4210-A209-7C04A733815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2333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A886-F4A9-4794-B5A5-D26D9A7732EA}" type="datetimeFigureOut">
              <a:rPr lang="es-AR" smtClean="0"/>
              <a:t>2/8/2024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78F5-2A7E-4210-A209-7C04A733815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33094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1A886-F4A9-4794-B5A5-D26D9A7732EA}" type="datetimeFigureOut">
              <a:rPr lang="es-AR" smtClean="0"/>
              <a:t>2/8/2024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A78F5-2A7E-4210-A209-7C04A733815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64410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21" r:id="rId1"/>
    <p:sldLayoutId id="2147484222" r:id="rId2"/>
    <p:sldLayoutId id="2147484223" r:id="rId3"/>
    <p:sldLayoutId id="2147484224" r:id="rId4"/>
    <p:sldLayoutId id="2147484225" r:id="rId5"/>
    <p:sldLayoutId id="2147484226" r:id="rId6"/>
    <p:sldLayoutId id="2147484227" r:id="rId7"/>
    <p:sldLayoutId id="2147484228" r:id="rId8"/>
    <p:sldLayoutId id="2147484229" r:id="rId9"/>
    <p:sldLayoutId id="2147484230" r:id="rId10"/>
    <p:sldLayoutId id="2147484231" r:id="rId11"/>
    <p:sldLayoutId id="2147484232" r:id="rId12"/>
    <p:sldLayoutId id="2147484233" r:id="rId13"/>
    <p:sldLayoutId id="2147484234" r:id="rId14"/>
    <p:sldLayoutId id="2147484235" r:id="rId15"/>
    <p:sldLayoutId id="2147484236" r:id="rId16"/>
    <p:sldLayoutId id="214748423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1573EE-7347-4C99-ABBC-CCFF9983D9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sz="7200" dirty="0">
                <a:latin typeface="Bahnschrift" panose="020B0502040204020203" pitchFamily="34" charset="0"/>
              </a:rPr>
              <a:t>PRIVATIZACIONES</a:t>
            </a:r>
            <a:endParaRPr lang="es-AR" sz="8800" dirty="0">
              <a:latin typeface="Bahnschrift" panose="020B0502040204020203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DB9613E-A5EB-4858-89BC-55CD41A3D5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6916" y="4489131"/>
            <a:ext cx="8517065" cy="1925956"/>
          </a:xfrm>
        </p:spPr>
        <p:txBody>
          <a:bodyPr>
            <a:normAutofit/>
          </a:bodyPr>
          <a:lstStyle/>
          <a:p>
            <a:pPr algn="ctr"/>
            <a:r>
              <a:rPr lang="es-MX" sz="24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LEY 27.732</a:t>
            </a:r>
            <a:endParaRPr lang="es-AR" sz="2400" b="1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24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DE BASES Y PUNTOS DE PARTIDA </a:t>
            </a:r>
          </a:p>
          <a:p>
            <a:pPr algn="ctr"/>
            <a:r>
              <a:rPr lang="es-MX" sz="24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PARA LA LIBERTAD DE LOS ARGENTINOS</a:t>
            </a:r>
          </a:p>
          <a:p>
            <a:pPr algn="ctr"/>
            <a:r>
              <a:rPr lang="es-MX" sz="24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CAPÍTULO II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06077E8-FC6B-4AF5-A6F8-4FF3483F707E}"/>
              </a:ext>
            </a:extLst>
          </p:cNvPr>
          <p:cNvSpPr txBox="1"/>
          <p:nvPr/>
        </p:nvSpPr>
        <p:spPr>
          <a:xfrm>
            <a:off x="9213981" y="5817704"/>
            <a:ext cx="2659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Cambria" panose="02040503050406030204" pitchFamily="18" charset="0"/>
                <a:ea typeface="Cambria" panose="02040503050406030204" pitchFamily="18" charset="0"/>
              </a:rPr>
              <a:t>Marina </a:t>
            </a:r>
            <a:r>
              <a:rPr lang="es-MX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Meydac</a:t>
            </a:r>
            <a:endParaRPr lang="es-AR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701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33F3E6-2CBF-41F5-9D3A-0D2630745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168" y="753228"/>
            <a:ext cx="10146014" cy="1080938"/>
          </a:xfrm>
        </p:spPr>
        <p:txBody>
          <a:bodyPr/>
          <a:lstStyle/>
          <a:p>
            <a:r>
              <a:rPr lang="es-MX" dirty="0"/>
              <a:t>Pago de acciones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3E94BE-F723-4691-BDE0-E4E3F5078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070" y="2194216"/>
            <a:ext cx="10146014" cy="422109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s-MX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Prenda sobre las acciones a favor del Estado vendedor o Autoridad de Aplicación</a:t>
            </a:r>
          </a:p>
          <a:p>
            <a:pPr>
              <a:lnSpc>
                <a:spcPct val="150000"/>
              </a:lnSpc>
            </a:pPr>
            <a:r>
              <a:rPr lang="es-MX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Depósito en banco fideicomisario</a:t>
            </a:r>
          </a:p>
          <a:p>
            <a:endParaRPr lang="es-AR" dirty="0">
              <a:solidFill>
                <a:schemeClr val="bg1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46B707A-BF93-401E-BBB6-2DF05597D754}"/>
              </a:ext>
            </a:extLst>
          </p:cNvPr>
          <p:cNvSpPr/>
          <p:nvPr/>
        </p:nvSpPr>
        <p:spPr>
          <a:xfrm>
            <a:off x="3071813" y="4843564"/>
            <a:ext cx="3024186" cy="5857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Banco fideicomisario paga al Estado</a:t>
            </a:r>
            <a:endParaRPr lang="es-AR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4307B36-A2FB-46DC-821A-A0BC6DA0AE30}"/>
              </a:ext>
            </a:extLst>
          </p:cNvPr>
          <p:cNvSpPr/>
          <p:nvPr/>
        </p:nvSpPr>
        <p:spPr>
          <a:xfrm>
            <a:off x="3071813" y="4071443"/>
            <a:ext cx="3024186" cy="5857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Anualidades de adquirentes</a:t>
            </a:r>
            <a:endParaRPr lang="es-AR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E706432C-54C8-46DC-BED0-7105AFAE5183}"/>
              </a:ext>
            </a:extLst>
          </p:cNvPr>
          <p:cNvSpPr/>
          <p:nvPr/>
        </p:nvSpPr>
        <p:spPr>
          <a:xfrm>
            <a:off x="3071813" y="5650537"/>
            <a:ext cx="3024187" cy="833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Liberación de prenda de acciones pagadas</a:t>
            </a:r>
            <a:endParaRPr lang="es-AR" dirty="0"/>
          </a:p>
        </p:txBody>
      </p: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097A8868-5110-4D88-8687-DE7E02F7AAB6}"/>
              </a:ext>
            </a:extLst>
          </p:cNvPr>
          <p:cNvCxnSpPr/>
          <p:nvPr/>
        </p:nvCxnSpPr>
        <p:spPr>
          <a:xfrm>
            <a:off x="6205953" y="5998473"/>
            <a:ext cx="7572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ipse 8">
            <a:extLst>
              <a:ext uri="{FF2B5EF4-FFF2-40B4-BE49-F238E27FC236}">
                <a16:creationId xmlns:a16="http://schemas.microsoft.com/office/drawing/2014/main" id="{7F58510B-A2CD-4092-9B13-3C4427A0ADF2}"/>
              </a:ext>
            </a:extLst>
          </p:cNvPr>
          <p:cNvSpPr/>
          <p:nvPr/>
        </p:nvSpPr>
        <p:spPr>
          <a:xfrm>
            <a:off x="7444204" y="5581639"/>
            <a:ext cx="2628900" cy="83366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Libre disponibilidad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165918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33F3E6-2CBF-41F5-9D3A-0D2630745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643" y="753228"/>
            <a:ext cx="10146014" cy="1080938"/>
          </a:xfrm>
        </p:spPr>
        <p:txBody>
          <a:bodyPr/>
          <a:lstStyle/>
          <a:p>
            <a:r>
              <a:rPr lang="es-MX" dirty="0"/>
              <a:t>Convenio de Sindicación de Acciones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3E94BE-F723-4691-BDE0-E4E3F5078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146014" cy="4221090"/>
          </a:xfrm>
        </p:spPr>
        <p:txBody>
          <a:bodyPr>
            <a:normAutofit lnSpcReduction="10000"/>
          </a:bodyPr>
          <a:lstStyle/>
          <a:p>
            <a:r>
              <a:rPr lang="es-MX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Acciones no pagadas ni liberadas de la prenda </a:t>
            </a:r>
          </a:p>
          <a:p>
            <a:pPr>
              <a:lnSpc>
                <a:spcPct val="200000"/>
              </a:lnSpc>
            </a:pPr>
            <a:r>
              <a:rPr lang="es-MX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Gestión colectiva de las acciones</a:t>
            </a:r>
          </a:p>
          <a:p>
            <a:pPr>
              <a:lnSpc>
                <a:spcPct val="200000"/>
              </a:lnSpc>
            </a:pPr>
            <a:r>
              <a:rPr lang="es-MX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Ejercicio de derechos políticos</a:t>
            </a:r>
          </a:p>
          <a:p>
            <a:pPr>
              <a:lnSpc>
                <a:spcPct val="200000"/>
              </a:lnSpc>
            </a:pPr>
            <a:r>
              <a:rPr lang="es-MX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Decisiones por mayoría – fuerza vinculante</a:t>
            </a:r>
          </a:p>
          <a:p>
            <a:pPr>
              <a:lnSpc>
                <a:spcPct val="200000"/>
              </a:lnSpc>
            </a:pPr>
            <a:r>
              <a:rPr lang="es-MX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Representante para Asambleas</a:t>
            </a:r>
            <a:endParaRPr lang="es-AR" sz="28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844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73836D-4289-4EB4-BDDB-29482F74A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Naturaleza – Conclusión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22ABA0-CA45-4CDB-9BD1-ED0A6D514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471738"/>
            <a:ext cx="10963992" cy="38862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s-MX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CSJN </a:t>
            </a:r>
            <a:r>
              <a:rPr lang="es-MX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Gentini</a:t>
            </a:r>
            <a:r>
              <a:rPr lang="es-MX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</a:t>
            </a:r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es-MX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Núcleo de interés económico o centro de interés patrimonial </a:t>
            </a:r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es-MX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Institutos comerciales y contratos de derecho privado + decisiones de carácter legislativo</a:t>
            </a:r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es-MX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Inclusión productiva de los empleados en la empresa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s-AR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Manejo complejo de instituciones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s-AR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Acceso de trabajadores a su fuente de trabajo mediante legislación societaria 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s-AR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Experiencia</a:t>
            </a:r>
          </a:p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endParaRPr lang="es-AR" sz="28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s-AR" sz="28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949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B9569-3226-4B24-A741-14D6955AC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Introducción</a:t>
            </a:r>
            <a:endParaRPr lang="es-AR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989D1DBD-00C9-4D07-936B-76CF569A7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949704" cy="376789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s-MX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Remite a la ley 23.696 de Reforma del Estado (1989)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s-MX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Forma amplia de privatización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s-MX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Objeto: empresas de propiedad total o mayoritaria del Estado Nacional</a:t>
            </a:r>
            <a:endParaRPr lang="es-AR" sz="28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357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B9569-3226-4B24-A741-14D6955AC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Introducción</a:t>
            </a:r>
            <a:endParaRPr lang="es-AR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989D1DBD-00C9-4D07-936B-76CF569A7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596" y="2146853"/>
            <a:ext cx="11456807" cy="4711147"/>
          </a:xfrm>
        </p:spPr>
        <p:txBody>
          <a:bodyPr numCol="2">
            <a:normAutofit/>
          </a:bodyPr>
          <a:lstStyle/>
          <a:p>
            <a:pPr algn="just">
              <a:lnSpc>
                <a:spcPct val="160000"/>
              </a:lnSpc>
            </a:pPr>
            <a:r>
              <a:rPr lang="es-MX" sz="2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Privatización: </a:t>
            </a:r>
          </a:p>
          <a:p>
            <a:pPr lvl="1" algn="just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s-MX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Intercargo</a:t>
            </a:r>
            <a:r>
              <a:rPr lang="es-MX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SAU </a:t>
            </a:r>
          </a:p>
          <a:p>
            <a:pPr lvl="1" algn="just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s-MX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Energía Argentina SA</a:t>
            </a:r>
          </a:p>
          <a:p>
            <a:pPr algn="just">
              <a:lnSpc>
                <a:spcPct val="160000"/>
              </a:lnSpc>
            </a:pPr>
            <a:r>
              <a:rPr lang="es-MX" sz="2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Privatización / concesión: </a:t>
            </a:r>
          </a:p>
          <a:p>
            <a:pPr lvl="1" algn="just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s-MX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Agua y Saneamiento Argentinos SA </a:t>
            </a:r>
          </a:p>
          <a:p>
            <a:pPr lvl="1" algn="just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s-MX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Belgrano Cargas y Logística SA </a:t>
            </a:r>
          </a:p>
          <a:p>
            <a:pPr lvl="1" algn="just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s-MX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Sociedad Operadora Ferroviaria SE </a:t>
            </a:r>
          </a:p>
          <a:p>
            <a:pPr lvl="1" algn="just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s-MX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Corredores Viales SA</a:t>
            </a:r>
          </a:p>
          <a:p>
            <a:pPr algn="just">
              <a:lnSpc>
                <a:spcPct val="160000"/>
              </a:lnSpc>
            </a:pPr>
            <a:r>
              <a:rPr lang="es-MX" sz="2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Privatización parcial con condiciones especiales: </a:t>
            </a:r>
          </a:p>
          <a:p>
            <a:pPr lvl="1" algn="just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s-MX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Nucleoeléctrica Argentina Sociedad Anónima (NASA) </a:t>
            </a:r>
          </a:p>
          <a:p>
            <a:pPr lvl="1" algn="just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s-MX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Complejo Carbonífero, Ferroviario, Portuario y Energético a cargo de Yacimientos Carboníferos Río Turbio (YCRT)</a:t>
            </a:r>
          </a:p>
        </p:txBody>
      </p:sp>
    </p:spTree>
    <p:extLst>
      <p:ext uri="{BB962C8B-B14F-4D97-AF65-F5344CB8AC3E}">
        <p14:creationId xmlns:p14="http://schemas.microsoft.com/office/powerpoint/2010/main" val="1961346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B9569-3226-4B24-A741-14D6955AC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696" y="782837"/>
            <a:ext cx="9613861" cy="1080938"/>
          </a:xfrm>
        </p:spPr>
        <p:txBody>
          <a:bodyPr>
            <a:normAutofit/>
          </a:bodyPr>
          <a:lstStyle/>
          <a:p>
            <a:r>
              <a:rPr lang="es-MX" dirty="0"/>
              <a:t>Concepto de privatización</a:t>
            </a:r>
            <a:endParaRPr lang="es-AR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989D1DBD-00C9-4D07-936B-76CF569A7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696" y="2265436"/>
            <a:ext cx="10478009" cy="3599316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s-MX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Sector privado – Sector público</a:t>
            </a:r>
          </a:p>
          <a:p>
            <a:pPr>
              <a:lnSpc>
                <a:spcPct val="200000"/>
              </a:lnSpc>
            </a:pPr>
            <a:r>
              <a:rPr lang="es-MX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Desburocratización</a:t>
            </a:r>
          </a:p>
          <a:p>
            <a:pPr>
              <a:lnSpc>
                <a:spcPct val="200000"/>
              </a:lnSpc>
            </a:pPr>
            <a:r>
              <a:rPr lang="es-MX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CSJN “</a:t>
            </a:r>
            <a:r>
              <a:rPr lang="es-MX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Gentini</a:t>
            </a:r>
            <a:r>
              <a:rPr lang="es-MX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” Fallos: 331:1815</a:t>
            </a:r>
            <a:endParaRPr lang="es-AR" sz="28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D983FB37-B9C9-43BD-B196-9215629148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624" y="885825"/>
            <a:ext cx="5553539" cy="5553539"/>
          </a:xfrm>
          <a:prstGeom prst="rect">
            <a:avLst/>
          </a:prstGeom>
          <a:effectLst>
            <a:softEdge rad="152400"/>
          </a:effectLst>
          <a:scene3d>
            <a:camera prst="orthographicFront">
              <a:rot lat="0" lon="0" rev="0"/>
            </a:camera>
            <a:lightRig rig="threePt" dir="t"/>
          </a:scene3d>
          <a:sp3d prstMaterial="matte">
            <a:bevelT/>
          </a:sp3d>
        </p:spPr>
      </p:pic>
    </p:spTree>
    <p:extLst>
      <p:ext uri="{BB962C8B-B14F-4D97-AF65-F5344CB8AC3E}">
        <p14:creationId xmlns:p14="http://schemas.microsoft.com/office/powerpoint/2010/main" val="2236512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B9569-3226-4B24-A741-14D6955AC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39975"/>
            <a:ext cx="9613861" cy="1080938"/>
          </a:xfrm>
        </p:spPr>
        <p:txBody>
          <a:bodyPr>
            <a:normAutofit/>
          </a:bodyPr>
          <a:lstStyle/>
          <a:p>
            <a:r>
              <a:rPr lang="es-MX" dirty="0"/>
              <a:t>Principios fundamentales</a:t>
            </a:r>
            <a:endParaRPr lang="es-AR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989D1DBD-00C9-4D07-936B-76CF569A7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809314" cy="414344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200000"/>
              </a:lnSpc>
            </a:pPr>
            <a:r>
              <a:rPr lang="es-MX" sz="2800" u="sng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Igualdad</a:t>
            </a:r>
          </a:p>
          <a:p>
            <a:pPr algn="just">
              <a:lnSpc>
                <a:spcPct val="200000"/>
              </a:lnSpc>
            </a:pPr>
            <a:r>
              <a:rPr lang="es-MX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Transparencia</a:t>
            </a:r>
          </a:p>
          <a:p>
            <a:pPr algn="just">
              <a:lnSpc>
                <a:spcPct val="200000"/>
              </a:lnSpc>
            </a:pPr>
            <a:r>
              <a:rPr lang="es-MX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Publicidad</a:t>
            </a:r>
          </a:p>
          <a:p>
            <a:pPr algn="just">
              <a:lnSpc>
                <a:spcPct val="200000"/>
              </a:lnSpc>
            </a:pPr>
            <a:r>
              <a:rPr lang="es-MX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Otros principios: competencia, máxima concurrencia, gobierno abierto, eficiencia y eficacia de recursos y difusión</a:t>
            </a:r>
          </a:p>
          <a:p>
            <a:pPr algn="just">
              <a:lnSpc>
                <a:spcPct val="200000"/>
              </a:lnSpc>
            </a:pPr>
            <a:endParaRPr lang="es-MX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424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1573EE-7347-4C99-ABBC-CCFF9983D9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1941" y="2742465"/>
            <a:ext cx="10635378" cy="1373070"/>
          </a:xfrm>
        </p:spPr>
        <p:txBody>
          <a:bodyPr/>
          <a:lstStyle/>
          <a:p>
            <a:pPr algn="l"/>
            <a:r>
              <a:rPr lang="es-MX" dirty="0">
                <a:latin typeface="Bahnschrift" panose="020B0502040204020203" pitchFamily="34" charset="0"/>
              </a:rPr>
              <a:t>PROGRAMA DE PROPIEDAD PARTICIPADA</a:t>
            </a:r>
            <a:endParaRPr lang="es-AR" sz="66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235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9888DE-90BD-4D3C-ACE8-A38AC4033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Beneficiarios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E05042-7C02-4359-BA62-5E42FF110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6" y="2028825"/>
            <a:ext cx="11706224" cy="482917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MX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Beneficiarios</a:t>
            </a:r>
          </a:p>
          <a:p>
            <a:pPr algn="just"/>
            <a:r>
              <a:rPr lang="es-MX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Empleados de la empresa sujeta a privatización</a:t>
            </a:r>
          </a:p>
          <a:p>
            <a:pPr marL="0" indent="0" algn="just">
              <a:buNone/>
            </a:pPr>
            <a:r>
              <a:rPr lang="es-MX" sz="16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es-MX" sz="18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 Usuarios titulares y productores de materias primas</a:t>
            </a:r>
            <a:endParaRPr lang="es-MX" sz="16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s-MX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Relación de dependencia</a:t>
            </a:r>
          </a:p>
          <a:p>
            <a:pPr marL="0" lvl="0" indent="0" algn="just">
              <a:buNone/>
            </a:pPr>
            <a:r>
              <a:rPr lang="es-MX" sz="16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X </a:t>
            </a:r>
            <a:r>
              <a:rPr lang="es-MX" sz="18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Personal eventual, contratado, funcionarios o asesores en representación del Gobierno o sus dependencias</a:t>
            </a:r>
            <a:endParaRPr lang="es-MX" sz="16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lvl="0" indent="0" algn="just">
              <a:buNone/>
            </a:pPr>
            <a:endParaRPr lang="es-MX" sz="18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lvl="0" indent="0" algn="just">
              <a:buNone/>
            </a:pPr>
            <a:r>
              <a:rPr lang="es-MX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Calidad</a:t>
            </a:r>
          </a:p>
          <a:p>
            <a:pPr algn="just"/>
            <a:r>
              <a:rPr lang="es-MX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Acciones: verdaderos accionistas</a:t>
            </a:r>
          </a:p>
          <a:p>
            <a:pPr algn="just"/>
            <a:r>
              <a:rPr lang="es-MX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Bono</a:t>
            </a:r>
            <a:r>
              <a:rPr lang="es-AR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s: bonistas</a:t>
            </a:r>
          </a:p>
          <a:p>
            <a:pPr algn="just"/>
            <a:r>
              <a:rPr lang="es-AR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Trabajadores</a:t>
            </a:r>
          </a:p>
          <a:p>
            <a:pPr marL="0" indent="0" algn="just">
              <a:buNone/>
            </a:pPr>
            <a:endParaRPr lang="es-MX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es-MX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Criterios jurisprudenciales</a:t>
            </a:r>
          </a:p>
          <a:p>
            <a:pPr algn="just"/>
            <a:r>
              <a:rPr lang="es-MX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Empleados y mantenimiento de la relación laboral (CSJN </a:t>
            </a:r>
            <a:r>
              <a:rPr lang="es-MX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Ramollino</a:t>
            </a:r>
            <a:r>
              <a:rPr lang="es-MX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).</a:t>
            </a:r>
          </a:p>
          <a:p>
            <a:pPr algn="just"/>
            <a:r>
              <a:rPr lang="es-MX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Frustración del derecho: indemnización (</a:t>
            </a:r>
            <a:r>
              <a:rPr lang="es-MX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CNFed</a:t>
            </a:r>
            <a:r>
              <a:rPr lang="es-MX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Plenario Yost - </a:t>
            </a:r>
            <a:r>
              <a:rPr lang="es-MX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CNFed</a:t>
            </a:r>
            <a:r>
              <a:rPr lang="es-MX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s-MX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Simesen</a:t>
            </a:r>
            <a:r>
              <a:rPr lang="es-MX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algn="just"/>
            <a:r>
              <a:rPr lang="es-MX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Bonos: naturaleza salarial (CNT </a:t>
            </a:r>
            <a:r>
              <a:rPr lang="es-MX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Troiano</a:t>
            </a:r>
            <a:r>
              <a:rPr lang="es-MX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marL="0" indent="0" algn="just">
              <a:buNone/>
            </a:pPr>
            <a:endParaRPr lang="es-MX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endParaRPr lang="es-MX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638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9888DE-90BD-4D3C-ACE8-A38AC4033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Acuerdo General de Transferencia </a:t>
            </a:r>
            <a:br>
              <a:rPr lang="es-MX" dirty="0"/>
            </a:br>
            <a:r>
              <a:rPr lang="es-MX" dirty="0"/>
              <a:t>Sociedad Anónima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E05042-7C02-4359-BA62-5E42FF110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340" y="2491410"/>
            <a:ext cx="9859618" cy="371060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sz="2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Participación de trabajadores: suscripción de Acuerdo General de Transferencia</a:t>
            </a:r>
          </a:p>
          <a:p>
            <a:pPr algn="just"/>
            <a:endParaRPr lang="es-MX" sz="26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MX" sz="2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Tipo societario: Sociedad Anónima</a:t>
            </a:r>
          </a:p>
          <a:p>
            <a:pPr marL="0" indent="0" algn="just">
              <a:buNone/>
            </a:pPr>
            <a:endParaRPr lang="es-MX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es-MX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 Ley 11.867 Transferencia de Fondo de Comercio </a:t>
            </a:r>
          </a:p>
          <a:p>
            <a:pPr marL="0" indent="0" algn="just">
              <a:buNone/>
            </a:pPr>
            <a:r>
              <a:rPr lang="es-MX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 Capital mínimo de ley 19.550</a:t>
            </a:r>
          </a:p>
        </p:txBody>
      </p:sp>
    </p:spTree>
    <p:extLst>
      <p:ext uri="{BB962C8B-B14F-4D97-AF65-F5344CB8AC3E}">
        <p14:creationId xmlns:p14="http://schemas.microsoft.com/office/powerpoint/2010/main" val="2196498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9888DE-90BD-4D3C-ACE8-A38AC4033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Participación de Trabajadores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E05042-7C02-4359-BA62-5E42FF110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2257425"/>
            <a:ext cx="10491262" cy="4421671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s-MX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En acciones: coeficiente matemático</a:t>
            </a:r>
          </a:p>
          <a:p>
            <a:pPr algn="just">
              <a:lnSpc>
                <a:spcPct val="150000"/>
              </a:lnSpc>
            </a:pPr>
            <a:r>
              <a:rPr lang="es-MX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En bono de participación en las ganancias </a:t>
            </a:r>
          </a:p>
          <a:p>
            <a:pPr algn="just">
              <a:lnSpc>
                <a:spcPct val="150000"/>
              </a:lnSpc>
            </a:pPr>
            <a:r>
              <a:rPr lang="es-MX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Pago: dividendos anuales – insuficiencia: 50% participación en las ganancias del bono</a:t>
            </a:r>
          </a:p>
          <a:p>
            <a:pPr algn="just">
              <a:lnSpc>
                <a:spcPct val="150000"/>
              </a:lnSpc>
            </a:pPr>
            <a:endParaRPr lang="es-MX" sz="28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s-MX" sz="2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Criterios jurisprudenciales</a:t>
            </a:r>
          </a:p>
          <a:p>
            <a:pPr algn="just">
              <a:lnSpc>
                <a:spcPct val="120000"/>
              </a:lnSpc>
            </a:pPr>
            <a:r>
              <a:rPr lang="es-MX" sz="2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Especie de indemnización por despido (SCJM Gancia) </a:t>
            </a:r>
          </a:p>
          <a:p>
            <a:pPr algn="just">
              <a:lnSpc>
                <a:spcPct val="120000"/>
              </a:lnSpc>
            </a:pPr>
            <a:r>
              <a:rPr lang="es-MX" sz="2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Obligatoriedad emisión del bono (CSJN </a:t>
            </a:r>
            <a:r>
              <a:rPr lang="es-MX" sz="26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Gentini</a:t>
            </a:r>
            <a:r>
              <a:rPr lang="es-MX" sz="2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34014625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í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206</TotalTime>
  <Words>361</Words>
  <Application>Microsoft Office PowerPoint</Application>
  <PresentationFormat>Panorámica</PresentationFormat>
  <Paragraphs>84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Bahnschrift</vt:lpstr>
      <vt:lpstr>Cambria</vt:lpstr>
      <vt:lpstr>Trebuchet MS</vt:lpstr>
      <vt:lpstr>Wingdings</vt:lpstr>
      <vt:lpstr>Berlín</vt:lpstr>
      <vt:lpstr>PRIVATIZACIONES</vt:lpstr>
      <vt:lpstr>Introducción</vt:lpstr>
      <vt:lpstr>Introducción</vt:lpstr>
      <vt:lpstr>Concepto de privatización</vt:lpstr>
      <vt:lpstr>Principios fundamentales</vt:lpstr>
      <vt:lpstr>PROGRAMA DE PROPIEDAD PARTICIPADA</vt:lpstr>
      <vt:lpstr>Beneficiarios</vt:lpstr>
      <vt:lpstr>Acuerdo General de Transferencia  Sociedad Anónima</vt:lpstr>
      <vt:lpstr>Participación de Trabajadores</vt:lpstr>
      <vt:lpstr>Pago de acciones</vt:lpstr>
      <vt:lpstr>Convenio de Sindicación de Acciones </vt:lpstr>
      <vt:lpstr>Naturaleza – Conclusión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PRIVATIZACIONES</dc:title>
  <dc:creator>marinameydac@gmail.com</dc:creator>
  <cp:lastModifiedBy>marinameydac@gmail.com</cp:lastModifiedBy>
  <cp:revision>24</cp:revision>
  <dcterms:created xsi:type="dcterms:W3CDTF">2024-08-02T19:05:49Z</dcterms:created>
  <dcterms:modified xsi:type="dcterms:W3CDTF">2024-08-02T22:48:34Z</dcterms:modified>
</cp:coreProperties>
</file>